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61" r:id="rId5"/>
    <p:sldId id="265" r:id="rId6"/>
    <p:sldId id="263" r:id="rId7"/>
    <p:sldId id="266" r:id="rId8"/>
    <p:sldId id="25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65"/>
    <p:restoredTop sz="94674"/>
  </p:normalViewPr>
  <p:slideViewPr>
    <p:cSldViewPr snapToGrid="0" snapToObjects="1">
      <p:cViewPr varScale="1">
        <p:scale>
          <a:sx n="156" d="100"/>
          <a:sy n="156" d="100"/>
        </p:scale>
        <p:origin x="216" y="6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A3817-4564-1147-8FC2-C5722315EB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use of a Generative adversarial network to generate instrument tones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8AF76D-E592-F246-9E8C-8734D21330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Zhang</a:t>
            </a:r>
          </a:p>
        </p:txBody>
      </p:sp>
    </p:spTree>
    <p:extLst>
      <p:ext uri="{BB962C8B-B14F-4D97-AF65-F5344CB8AC3E}">
        <p14:creationId xmlns:p14="http://schemas.microsoft.com/office/powerpoint/2010/main" val="960379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and Hypothesis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Independent variable: algorithm/network structure used</a:t>
            </a:r>
          </a:p>
          <a:p>
            <a:r>
              <a:rPr lang="en-US" dirty="0"/>
              <a:t>Dependent variable: plausibility of audio generated</a:t>
            </a:r>
          </a:p>
          <a:p>
            <a:r>
              <a:rPr lang="en-US" dirty="0"/>
              <a:t>Hypothesis: The algorithm will work similarly well to previous examples and can be expanded to chords, melodies, and/or combinations of instruments</a:t>
            </a:r>
          </a:p>
        </p:txBody>
      </p:sp>
    </p:spTree>
    <p:extLst>
      <p:ext uri="{BB962C8B-B14F-4D97-AF65-F5344CB8AC3E}">
        <p14:creationId xmlns:p14="http://schemas.microsoft.com/office/powerpoint/2010/main" val="1546157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FB6F8-3A15-834A-9959-C57981FA2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B569F-1BF2-6942-9F0E-767E80578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somewhat or completely successful, in the future, this could be applied to other instruments, chords with either one instrument or different instruments, melodies, etc.</a:t>
            </a:r>
          </a:p>
          <a:p>
            <a:r>
              <a:rPr lang="en-US" dirty="0"/>
              <a:t>If unsuccessful, different network architectures or different meta-</a:t>
            </a:r>
            <a:r>
              <a:rPr lang="en-US" dirty="0" err="1"/>
              <a:t>pararmeters</a:t>
            </a:r>
            <a:r>
              <a:rPr lang="en-US" dirty="0"/>
              <a:t> of the network could be used.</a:t>
            </a:r>
          </a:p>
        </p:txBody>
      </p:sp>
    </p:spTree>
    <p:extLst>
      <p:ext uri="{BB962C8B-B14F-4D97-AF65-F5344CB8AC3E}">
        <p14:creationId xmlns:p14="http://schemas.microsoft.com/office/powerpoint/2010/main" val="420289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 from previous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Previous research either generated MIDI melodies or used a different network architectures</a:t>
            </a:r>
          </a:p>
          <a:p>
            <a:r>
              <a:rPr lang="en-US" dirty="0"/>
              <a:t>Using spectrograms captures overtones and gives realistic (instead of synthesized) audio</a:t>
            </a:r>
          </a:p>
          <a:p>
            <a:r>
              <a:rPr lang="en-US" dirty="0"/>
              <a:t>Previous research did not expand further from timbre analysis and/or timbre creation into chord generation etc.</a:t>
            </a:r>
          </a:p>
          <a:p>
            <a:r>
              <a:rPr lang="en-US" dirty="0"/>
              <a:t>This project will use generative adversarial networks (GANs), which generate images given a set of correct or ideal images</a:t>
            </a:r>
          </a:p>
          <a:p>
            <a:pPr lvl="1"/>
            <a:r>
              <a:rPr lang="en-US" dirty="0"/>
              <a:t>Unsupervised, meaning no classification labels are given with the training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038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AC8C6-514F-FF4C-9C58-5E4ECA6F6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4AB9E-2E9A-CB4C-916C-C97AA44BB3E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Math:</a:t>
            </a:r>
          </a:p>
          <a:p>
            <a:r>
              <a:rPr lang="en-US" dirty="0"/>
              <a:t>Finished linear algebra course</a:t>
            </a:r>
          </a:p>
          <a:p>
            <a:r>
              <a:rPr lang="en-US" dirty="0"/>
              <a:t>Currently working on multivariable course</a:t>
            </a:r>
          </a:p>
          <a:p>
            <a:r>
              <a:rPr lang="en-US" dirty="0"/>
              <a:t>Learn how to code a neural network in Python (</a:t>
            </a:r>
            <a:r>
              <a:rPr lang="en-US" dirty="0" err="1"/>
              <a:t>Jupyter</a:t>
            </a:r>
            <a:r>
              <a:rPr lang="en-US" dirty="0"/>
              <a:t> notebooks)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ADED3-15BA-9541-8D60-53085C0B97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Science:</a:t>
            </a:r>
          </a:p>
          <a:p>
            <a:r>
              <a:rPr lang="en-US" dirty="0"/>
              <a:t>Found GANs and researched their architecture</a:t>
            </a:r>
          </a:p>
          <a:p>
            <a:r>
              <a:rPr lang="en-US" dirty="0"/>
              <a:t>Found previous machine learning tone generation attempts</a:t>
            </a:r>
          </a:p>
          <a:p>
            <a:r>
              <a:rPr lang="en-US" dirty="0"/>
              <a:t>Will look at more concrete implementations of GANs, ex. deep convolutional GANs (DCGANs)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3A8A15-8F75-3747-BA0D-EAEADBA41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857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Alternate Process 15">
            <a:extLst/>
          </p:cNvPr>
          <p:cNvSpPr/>
          <p:nvPr/>
        </p:nvSpPr>
        <p:spPr>
          <a:xfrm>
            <a:off x="2714984" y="1054502"/>
            <a:ext cx="1371600" cy="457200"/>
          </a:xfrm>
          <a:prstGeom prst="flowChartAlternateProcess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8" name="Alternate Process 15">
            <a:extLst/>
          </p:cNvPr>
          <p:cNvSpPr/>
          <p:nvPr/>
        </p:nvSpPr>
        <p:spPr>
          <a:xfrm>
            <a:off x="2669057" y="1098708"/>
            <a:ext cx="1371600" cy="457200"/>
          </a:xfrm>
          <a:prstGeom prst="flowChartAlternateProcess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9" name="TextBox 28">
            <a:extLst/>
          </p:cNvPr>
          <p:cNvSpPr txBox="1"/>
          <p:nvPr/>
        </p:nvSpPr>
        <p:spPr>
          <a:xfrm>
            <a:off x="6946542" y="1008994"/>
            <a:ext cx="3474720" cy="64008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/>
          </p:cNvPr>
          <p:cNvSpPr txBox="1"/>
          <p:nvPr/>
        </p:nvSpPr>
        <p:spPr>
          <a:xfrm>
            <a:off x="6946542" y="2161644"/>
            <a:ext cx="3474720" cy="91440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Alternate Process 3">
            <a:extLst/>
          </p:cNvPr>
          <p:cNvSpPr/>
          <p:nvPr/>
        </p:nvSpPr>
        <p:spPr>
          <a:xfrm>
            <a:off x="7038327" y="2252748"/>
            <a:ext cx="1371600" cy="731520"/>
          </a:xfrm>
          <a:prstGeom prst="flowChartAlternateProcess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Generated</a:t>
            </a:r>
          </a:p>
          <a:p>
            <a:pPr algn="ctr"/>
            <a:r>
              <a:rPr lang="en-US" sz="1400" dirty="0"/>
              <a:t>spectrograms</a:t>
            </a:r>
          </a:p>
          <a:p>
            <a:pPr algn="ctr"/>
            <a:r>
              <a:rPr lang="en-US" sz="1400" dirty="0"/>
              <a:t>“Fake” data</a:t>
            </a:r>
          </a:p>
        </p:txBody>
      </p:sp>
      <p:sp>
        <p:nvSpPr>
          <p:cNvPr id="8" name="Process 7">
            <a:extLst/>
          </p:cNvPr>
          <p:cNvSpPr/>
          <p:nvPr/>
        </p:nvSpPr>
        <p:spPr>
          <a:xfrm>
            <a:off x="7112867" y="3572266"/>
            <a:ext cx="3111344" cy="109728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Discriminator Network (D(x))</a:t>
            </a:r>
          </a:p>
          <a:p>
            <a:pPr algn="ctr"/>
            <a:r>
              <a:rPr lang="en-US" sz="1400" dirty="0"/>
              <a:t>Trained to decipher between real and fake spectrograms</a:t>
            </a:r>
          </a:p>
        </p:txBody>
      </p:sp>
      <p:sp>
        <p:nvSpPr>
          <p:cNvPr id="9" name="Alternate Process 8">
            <a:extLst/>
          </p:cNvPr>
          <p:cNvSpPr/>
          <p:nvPr/>
        </p:nvSpPr>
        <p:spPr>
          <a:xfrm>
            <a:off x="8919532" y="2257045"/>
            <a:ext cx="1371600" cy="731520"/>
          </a:xfrm>
          <a:prstGeom prst="flowChartAlternateProcess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Training</a:t>
            </a:r>
          </a:p>
          <a:p>
            <a:pPr algn="ctr"/>
            <a:r>
              <a:rPr lang="en-US" sz="1400" dirty="0"/>
              <a:t>spectrograms</a:t>
            </a:r>
          </a:p>
          <a:p>
            <a:pPr algn="ctr"/>
            <a:r>
              <a:rPr lang="en-US" sz="1400" dirty="0"/>
              <a:t>“Real” data</a:t>
            </a:r>
          </a:p>
        </p:txBody>
      </p:sp>
      <p:sp>
        <p:nvSpPr>
          <p:cNvPr id="10" name="Right Arrow 11">
            <a:extLst/>
          </p:cNvPr>
          <p:cNvSpPr/>
          <p:nvPr/>
        </p:nvSpPr>
        <p:spPr>
          <a:xfrm>
            <a:off x="8426294" y="5341453"/>
            <a:ext cx="433162" cy="4051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1" name="Alternate Process 12">
            <a:extLst/>
          </p:cNvPr>
          <p:cNvSpPr/>
          <p:nvPr/>
        </p:nvSpPr>
        <p:spPr>
          <a:xfrm>
            <a:off x="7067232" y="5178289"/>
            <a:ext cx="1280160" cy="73152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# within 0-1</a:t>
            </a:r>
          </a:p>
          <a:p>
            <a:pPr algn="ctr"/>
            <a:r>
              <a:rPr lang="en-US" sz="1400" dirty="0"/>
              <a:t>0 = fake</a:t>
            </a:r>
          </a:p>
          <a:p>
            <a:pPr algn="ctr"/>
            <a:r>
              <a:rPr lang="en-US" sz="1400" dirty="0"/>
              <a:t>1= real</a:t>
            </a:r>
          </a:p>
        </p:txBody>
      </p:sp>
      <p:sp>
        <p:nvSpPr>
          <p:cNvPr id="19" name="Alternate Process 24">
            <a:extLst/>
          </p:cNvPr>
          <p:cNvSpPr/>
          <p:nvPr/>
        </p:nvSpPr>
        <p:spPr>
          <a:xfrm>
            <a:off x="8922030" y="5178289"/>
            <a:ext cx="1280160" cy="73152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log(D(real)) + </a:t>
            </a:r>
          </a:p>
          <a:p>
            <a:pPr algn="ctr"/>
            <a:r>
              <a:rPr lang="en-US" sz="1400" dirty="0"/>
              <a:t>log(1-D(generated))</a:t>
            </a:r>
          </a:p>
        </p:txBody>
      </p:sp>
      <p:sp>
        <p:nvSpPr>
          <p:cNvPr id="26" name="Alternate Process 2">
            <a:extLst/>
          </p:cNvPr>
          <p:cNvSpPr/>
          <p:nvPr/>
        </p:nvSpPr>
        <p:spPr>
          <a:xfrm>
            <a:off x="7043739" y="1089619"/>
            <a:ext cx="1371600" cy="457200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Record clarinet playing</a:t>
            </a:r>
          </a:p>
        </p:txBody>
      </p:sp>
      <p:sp>
        <p:nvSpPr>
          <p:cNvPr id="27" name="Alternate Process 2">
            <a:extLst/>
          </p:cNvPr>
          <p:cNvSpPr/>
          <p:nvPr/>
        </p:nvSpPr>
        <p:spPr>
          <a:xfrm>
            <a:off x="8946036" y="1089619"/>
            <a:ext cx="1371600" cy="455327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Extract from database</a:t>
            </a:r>
          </a:p>
        </p:txBody>
      </p:sp>
      <p:sp>
        <p:nvSpPr>
          <p:cNvPr id="28" name="TextBox 27">
            <a:extLst/>
          </p:cNvPr>
          <p:cNvSpPr txBox="1"/>
          <p:nvPr/>
        </p:nvSpPr>
        <p:spPr>
          <a:xfrm>
            <a:off x="8527843" y="1175702"/>
            <a:ext cx="3916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or</a:t>
            </a:r>
          </a:p>
        </p:txBody>
      </p:sp>
      <p:sp>
        <p:nvSpPr>
          <p:cNvPr id="30" name="Right Arrow 5">
            <a:extLst/>
          </p:cNvPr>
          <p:cNvSpPr/>
          <p:nvPr/>
        </p:nvSpPr>
        <p:spPr>
          <a:xfrm rot="5400000">
            <a:off x="9417074" y="1351733"/>
            <a:ext cx="329791" cy="1157079"/>
          </a:xfrm>
          <a:prstGeom prst="rightArrow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08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en-US" sz="1400" dirty="0"/>
          </a:p>
        </p:txBody>
      </p:sp>
      <p:sp>
        <p:nvSpPr>
          <p:cNvPr id="33" name="TextBox 32"/>
          <p:cNvSpPr txBox="1"/>
          <p:nvPr/>
        </p:nvSpPr>
        <p:spPr>
          <a:xfrm>
            <a:off x="9048172" y="1729699"/>
            <a:ext cx="1399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Pre-process</a:t>
            </a:r>
          </a:p>
        </p:txBody>
      </p:sp>
      <p:sp>
        <p:nvSpPr>
          <p:cNvPr id="34" name="TextBox 33">
            <a:extLst/>
          </p:cNvPr>
          <p:cNvSpPr txBox="1"/>
          <p:nvPr/>
        </p:nvSpPr>
        <p:spPr>
          <a:xfrm>
            <a:off x="8458505" y="2434288"/>
            <a:ext cx="4308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and</a:t>
            </a:r>
          </a:p>
        </p:txBody>
      </p:sp>
      <p:sp>
        <p:nvSpPr>
          <p:cNvPr id="37" name="Right Arrow 5">
            <a:extLst/>
          </p:cNvPr>
          <p:cNvSpPr/>
          <p:nvPr/>
        </p:nvSpPr>
        <p:spPr>
          <a:xfrm rot="5400000">
            <a:off x="8514034" y="2768821"/>
            <a:ext cx="329791" cy="1157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en-US" sz="1400" dirty="0"/>
          </a:p>
        </p:txBody>
      </p:sp>
      <p:sp>
        <p:nvSpPr>
          <p:cNvPr id="38" name="TextBox 37"/>
          <p:cNvSpPr txBox="1"/>
          <p:nvPr/>
        </p:nvSpPr>
        <p:spPr>
          <a:xfrm>
            <a:off x="8391891" y="3150499"/>
            <a:ext cx="1399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</a:t>
            </a:r>
          </a:p>
        </p:txBody>
      </p:sp>
      <p:sp>
        <p:nvSpPr>
          <p:cNvPr id="39" name="Right Arrow 5">
            <a:extLst/>
          </p:cNvPr>
          <p:cNvSpPr/>
          <p:nvPr/>
        </p:nvSpPr>
        <p:spPr>
          <a:xfrm rot="5400000">
            <a:off x="7519225" y="4339298"/>
            <a:ext cx="329791" cy="1157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en-US" sz="1400" dirty="0"/>
          </a:p>
        </p:txBody>
      </p:sp>
      <p:sp>
        <p:nvSpPr>
          <p:cNvPr id="40" name="TextBox 39"/>
          <p:cNvSpPr txBox="1"/>
          <p:nvPr/>
        </p:nvSpPr>
        <p:spPr>
          <a:xfrm>
            <a:off x="7310740" y="4729154"/>
            <a:ext cx="1399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Output</a:t>
            </a:r>
          </a:p>
        </p:txBody>
      </p:sp>
      <p:sp>
        <p:nvSpPr>
          <p:cNvPr id="41" name="Right Arrow 5">
            <a:extLst/>
          </p:cNvPr>
          <p:cNvSpPr/>
          <p:nvPr/>
        </p:nvSpPr>
        <p:spPr>
          <a:xfrm rot="16200000">
            <a:off x="9394368" y="4327782"/>
            <a:ext cx="329791" cy="1157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en-US" sz="1400" dirty="0"/>
          </a:p>
        </p:txBody>
      </p:sp>
      <p:sp>
        <p:nvSpPr>
          <p:cNvPr id="42" name="TextBox 41"/>
          <p:cNvSpPr txBox="1"/>
          <p:nvPr/>
        </p:nvSpPr>
        <p:spPr>
          <a:xfrm>
            <a:off x="9101151" y="4750295"/>
            <a:ext cx="1251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Maximize</a:t>
            </a:r>
          </a:p>
        </p:txBody>
      </p:sp>
      <p:sp>
        <p:nvSpPr>
          <p:cNvPr id="58" name="Process 14">
            <a:extLst/>
          </p:cNvPr>
          <p:cNvSpPr/>
          <p:nvPr/>
        </p:nvSpPr>
        <p:spPr>
          <a:xfrm>
            <a:off x="1762881" y="2080619"/>
            <a:ext cx="3108960" cy="1097280"/>
          </a:xfrm>
          <a:prstGeom prst="flowChartProcess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Generator Network</a:t>
            </a:r>
          </a:p>
          <a:p>
            <a:pPr algn="ctr"/>
            <a:r>
              <a:rPr lang="en-US" sz="1400" dirty="0"/>
              <a:t>Makes fake spectrograms; trained to ”trick” the generator network</a:t>
            </a:r>
          </a:p>
        </p:txBody>
      </p:sp>
      <p:sp>
        <p:nvSpPr>
          <p:cNvPr id="59" name="Alternate Process 15">
            <a:extLst/>
          </p:cNvPr>
          <p:cNvSpPr/>
          <p:nvPr/>
        </p:nvSpPr>
        <p:spPr>
          <a:xfrm>
            <a:off x="2617787" y="1149740"/>
            <a:ext cx="1371600" cy="457200"/>
          </a:xfrm>
          <a:prstGeom prst="flowChartAlternateProcess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Random noise vectors</a:t>
            </a:r>
          </a:p>
        </p:txBody>
      </p:sp>
      <p:sp>
        <p:nvSpPr>
          <p:cNvPr id="69" name="Right Arrow 5">
            <a:extLst/>
          </p:cNvPr>
          <p:cNvSpPr/>
          <p:nvPr/>
        </p:nvSpPr>
        <p:spPr>
          <a:xfrm rot="5400000">
            <a:off x="3152466" y="1259218"/>
            <a:ext cx="329791" cy="1157079"/>
          </a:xfrm>
          <a:prstGeom prst="rightArrow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en-US" sz="1400" dirty="0"/>
          </a:p>
        </p:txBody>
      </p:sp>
      <p:sp>
        <p:nvSpPr>
          <p:cNvPr id="70" name="TextBox 69"/>
          <p:cNvSpPr txBox="1"/>
          <p:nvPr/>
        </p:nvSpPr>
        <p:spPr>
          <a:xfrm>
            <a:off x="3053771" y="1649074"/>
            <a:ext cx="1399373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Input</a:t>
            </a:r>
          </a:p>
        </p:txBody>
      </p:sp>
      <p:sp>
        <p:nvSpPr>
          <p:cNvPr id="72" name="Alternate Process 12">
            <a:extLst/>
          </p:cNvPr>
          <p:cNvSpPr/>
          <p:nvPr/>
        </p:nvSpPr>
        <p:spPr>
          <a:xfrm>
            <a:off x="3488649" y="3666035"/>
            <a:ext cx="1280160" cy="731520"/>
          </a:xfrm>
          <a:prstGeom prst="flowChartAlternate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Generated</a:t>
            </a:r>
          </a:p>
          <a:p>
            <a:pPr algn="ctr"/>
            <a:r>
              <a:rPr lang="en-US" sz="1400" dirty="0"/>
              <a:t>spectrograms</a:t>
            </a:r>
          </a:p>
          <a:p>
            <a:pPr algn="ctr"/>
            <a:r>
              <a:rPr lang="en-US" sz="1400" dirty="0"/>
              <a:t>“Fake” data</a:t>
            </a:r>
          </a:p>
        </p:txBody>
      </p:sp>
      <p:sp>
        <p:nvSpPr>
          <p:cNvPr id="74" name="Right Arrow 5">
            <a:extLst/>
          </p:cNvPr>
          <p:cNvSpPr/>
          <p:nvPr/>
        </p:nvSpPr>
        <p:spPr>
          <a:xfrm rot="5400000">
            <a:off x="3963834" y="2853938"/>
            <a:ext cx="329791" cy="1157079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en-US" sz="1400" dirty="0"/>
          </a:p>
        </p:txBody>
      </p:sp>
      <p:sp>
        <p:nvSpPr>
          <p:cNvPr id="75" name="TextBox 74"/>
          <p:cNvSpPr txBox="1"/>
          <p:nvPr/>
        </p:nvSpPr>
        <p:spPr>
          <a:xfrm>
            <a:off x="3757924" y="3247303"/>
            <a:ext cx="1399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Output</a:t>
            </a:r>
          </a:p>
        </p:txBody>
      </p:sp>
      <p:sp>
        <p:nvSpPr>
          <p:cNvPr id="80" name="Alternate Process 24">
            <a:extLst/>
          </p:cNvPr>
          <p:cNvSpPr/>
          <p:nvPr/>
        </p:nvSpPr>
        <p:spPr>
          <a:xfrm>
            <a:off x="1785022" y="3666035"/>
            <a:ext cx="1280160" cy="73152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log(1-D(generated))</a:t>
            </a:r>
          </a:p>
        </p:txBody>
      </p:sp>
      <p:sp>
        <p:nvSpPr>
          <p:cNvPr id="81" name="Right Arrow 5">
            <a:extLst/>
          </p:cNvPr>
          <p:cNvSpPr/>
          <p:nvPr/>
        </p:nvSpPr>
        <p:spPr>
          <a:xfrm rot="16200000">
            <a:off x="2255361" y="2824790"/>
            <a:ext cx="329791" cy="11570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en-US" sz="1400" dirty="0"/>
          </a:p>
        </p:txBody>
      </p:sp>
      <p:sp>
        <p:nvSpPr>
          <p:cNvPr id="82" name="TextBox 81"/>
          <p:cNvSpPr txBox="1"/>
          <p:nvPr/>
        </p:nvSpPr>
        <p:spPr>
          <a:xfrm>
            <a:off x="1991852" y="3247303"/>
            <a:ext cx="1251871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Minimize</a:t>
            </a:r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F26777D5-9351-7A46-9B1D-3CE89E551928}"/>
              </a:ext>
            </a:extLst>
          </p:cNvPr>
          <p:cNvCxnSpPr>
            <a:cxnSpLocks/>
          </p:cNvCxnSpPr>
          <p:nvPr/>
        </p:nvCxnSpPr>
        <p:spPr>
          <a:xfrm flipV="1">
            <a:off x="4996355" y="2625564"/>
            <a:ext cx="1848476" cy="1452744"/>
          </a:xfrm>
          <a:prstGeom prst="bentConnector3">
            <a:avLst>
              <a:gd name="adj1" fmla="val 45141"/>
            </a:avLst>
          </a:prstGeom>
          <a:ln w="139700">
            <a:solidFill>
              <a:schemeClr val="accent5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ent Arrow 6">
            <a:extLst>
              <a:ext uri="{FF2B5EF4-FFF2-40B4-BE49-F238E27FC236}">
                <a16:creationId xmlns:a16="http://schemas.microsoft.com/office/drawing/2014/main" id="{AD915EF2-A706-1D49-B100-415995D566FB}"/>
              </a:ext>
            </a:extLst>
          </p:cNvPr>
          <p:cNvSpPr/>
          <p:nvPr/>
        </p:nvSpPr>
        <p:spPr>
          <a:xfrm rot="16200000">
            <a:off x="3929564" y="2758912"/>
            <a:ext cx="1149243" cy="4681294"/>
          </a:xfrm>
          <a:prstGeom prst="bentArrow">
            <a:avLst>
              <a:gd name="adj1" fmla="val 15676"/>
              <a:gd name="adj2" fmla="val 22729"/>
              <a:gd name="adj3" fmla="val 26504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405BBD9-16C2-F140-B127-BCD19BAF51A8}"/>
              </a:ext>
            </a:extLst>
          </p:cNvPr>
          <p:cNvSpPr/>
          <p:nvPr/>
        </p:nvSpPr>
        <p:spPr>
          <a:xfrm>
            <a:off x="3784576" y="4517396"/>
            <a:ext cx="2901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Minimax adversarial competition</a:t>
            </a:r>
          </a:p>
          <a:p>
            <a:pPr algn="ctr"/>
            <a:r>
              <a:rPr lang="en-US" sz="1600" dirty="0"/>
              <a:t>Train discriminator </a:t>
            </a:r>
            <a:r>
              <a:rPr lang="en-US" sz="1600" i="1" dirty="0"/>
              <a:t>k</a:t>
            </a:r>
            <a:r>
              <a:rPr lang="en-US" sz="1600" dirty="0"/>
              <a:t> times, then train generator once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7551D70-D46B-C54C-A7EB-804B13A72334}"/>
              </a:ext>
            </a:extLst>
          </p:cNvPr>
          <p:cNvCxnSpPr>
            <a:cxnSpLocks/>
          </p:cNvCxnSpPr>
          <p:nvPr/>
        </p:nvCxnSpPr>
        <p:spPr>
          <a:xfrm flipV="1">
            <a:off x="5825969" y="1706336"/>
            <a:ext cx="0" cy="1471563"/>
          </a:xfrm>
          <a:prstGeom prst="straightConnector1">
            <a:avLst/>
          </a:prstGeom>
          <a:ln w="139700">
            <a:gradFill>
              <a:gsLst>
                <a:gs pos="0">
                  <a:schemeClr val="accent5"/>
                </a:gs>
                <a:gs pos="21000">
                  <a:schemeClr val="accent5"/>
                </a:gs>
                <a:gs pos="100000">
                  <a:schemeClr val="accent2">
                    <a:lumMod val="100000"/>
                  </a:schemeClr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087AFB59-9FDE-744B-96AF-B3DFAA1E975A}"/>
              </a:ext>
            </a:extLst>
          </p:cNvPr>
          <p:cNvSpPr txBox="1"/>
          <p:nvPr/>
        </p:nvSpPr>
        <p:spPr>
          <a:xfrm>
            <a:off x="5444305" y="1845677"/>
            <a:ext cx="812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Post-</a:t>
            </a:r>
          </a:p>
          <a:p>
            <a:pPr algn="ctr"/>
            <a:r>
              <a:rPr lang="en-US" sz="1600" dirty="0"/>
              <a:t>process</a:t>
            </a:r>
          </a:p>
        </p:txBody>
      </p:sp>
      <p:sp>
        <p:nvSpPr>
          <p:cNvPr id="65" name="Alternate Process 3">
            <a:extLst>
              <a:ext uri="{FF2B5EF4-FFF2-40B4-BE49-F238E27FC236}">
                <a16:creationId xmlns:a16="http://schemas.microsoft.com/office/drawing/2014/main" id="{189C1672-0D6A-DA49-8A4E-46D72B6889E4}"/>
              </a:ext>
            </a:extLst>
          </p:cNvPr>
          <p:cNvSpPr/>
          <p:nvPr/>
        </p:nvSpPr>
        <p:spPr>
          <a:xfrm>
            <a:off x="5143841" y="1076468"/>
            <a:ext cx="1371600" cy="548640"/>
          </a:xfrm>
          <a:prstGeom prst="flowChartAlternateProcess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Generated</a:t>
            </a:r>
          </a:p>
          <a:p>
            <a:pPr algn="ctr"/>
            <a:r>
              <a:rPr lang="en-US" sz="1600" dirty="0"/>
              <a:t>audio</a:t>
            </a:r>
          </a:p>
        </p:txBody>
      </p:sp>
    </p:spTree>
    <p:extLst>
      <p:ext uri="{BB962C8B-B14F-4D97-AF65-F5344CB8AC3E}">
        <p14:creationId xmlns:p14="http://schemas.microsoft.com/office/powerpoint/2010/main" val="2544214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D1ABA-B930-2340-95B0-598BEDAA9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E3DB2-D4F4-3E4F-8AA5-46AAB42E9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60375" indent="-452438">
              <a:spcBef>
                <a:spcPts val="0"/>
              </a:spcBef>
              <a:buNone/>
            </a:pPr>
            <a:r>
              <a:rPr lang="en-US" dirty="0"/>
              <a:t>Engel, J., Resnick, C., Roberts, A., </a:t>
            </a:r>
            <a:r>
              <a:rPr lang="en-US" dirty="0" err="1"/>
              <a:t>Dieleman</a:t>
            </a:r>
            <a:r>
              <a:rPr lang="en-US" dirty="0"/>
              <a:t>, S., Eck, D., </a:t>
            </a:r>
            <a:r>
              <a:rPr lang="en-US" dirty="0" err="1"/>
              <a:t>Simonyan</a:t>
            </a:r>
            <a:r>
              <a:rPr lang="en-US" dirty="0"/>
              <a:t>, K., &amp; </a:t>
            </a:r>
            <a:r>
              <a:rPr lang="en-US" dirty="0" err="1"/>
              <a:t>Norouzi</a:t>
            </a:r>
            <a:r>
              <a:rPr lang="en-US" dirty="0"/>
              <a:t>, M. (2017). Neural Audio Synthesis of Musical Notes with </a:t>
            </a:r>
            <a:r>
              <a:rPr lang="en-US" dirty="0" err="1"/>
              <a:t>WaveNet</a:t>
            </a:r>
            <a:r>
              <a:rPr lang="en-US" dirty="0"/>
              <a:t> Autoencoders. </a:t>
            </a:r>
            <a:r>
              <a:rPr lang="en-US" i="1" dirty="0" err="1"/>
              <a:t>CoRR</a:t>
            </a:r>
            <a:r>
              <a:rPr lang="en-US" dirty="0"/>
              <a:t>, </a:t>
            </a:r>
            <a:r>
              <a:rPr lang="en-US" i="1" dirty="0"/>
              <a:t>abs/1704.0</a:t>
            </a:r>
            <a:r>
              <a:rPr lang="en-US" dirty="0"/>
              <a:t>. Retrieved from http://</a:t>
            </a:r>
            <a:r>
              <a:rPr lang="en-US" dirty="0" err="1"/>
              <a:t>arxiv.org</a:t>
            </a:r>
            <a:r>
              <a:rPr lang="en-US" dirty="0"/>
              <a:t>/abs/1704.01279</a:t>
            </a:r>
          </a:p>
          <a:p>
            <a:pPr marL="460375" indent="-452438">
              <a:spcBef>
                <a:spcPts val="0"/>
              </a:spcBef>
              <a:buNone/>
            </a:pPr>
            <a:r>
              <a:rPr lang="en-US" dirty="0" err="1"/>
              <a:t>Goodfellow</a:t>
            </a:r>
            <a:r>
              <a:rPr lang="en-US" dirty="0"/>
              <a:t>, I., </a:t>
            </a:r>
            <a:r>
              <a:rPr lang="en-US" dirty="0" err="1"/>
              <a:t>Pouget</a:t>
            </a:r>
            <a:r>
              <a:rPr lang="en-US" dirty="0"/>
              <a:t>-Abadie, J., Mirza, M., Xu, B., </a:t>
            </a:r>
            <a:r>
              <a:rPr lang="en-US" dirty="0" err="1"/>
              <a:t>Warde</a:t>
            </a:r>
            <a:r>
              <a:rPr lang="en-US" dirty="0"/>
              <a:t>-Farley, D., </a:t>
            </a:r>
            <a:r>
              <a:rPr lang="en-US" dirty="0" err="1"/>
              <a:t>Ozair</a:t>
            </a:r>
            <a:r>
              <a:rPr lang="en-US" dirty="0"/>
              <a:t>, S., … </a:t>
            </a:r>
            <a:r>
              <a:rPr lang="en-US" dirty="0" err="1"/>
              <a:t>Bengio</a:t>
            </a:r>
            <a:r>
              <a:rPr lang="en-US" dirty="0"/>
              <a:t>, Y. (2014). Generative Adversarial Nets. In Z. </a:t>
            </a:r>
            <a:r>
              <a:rPr lang="en-US" dirty="0" err="1"/>
              <a:t>Ghahramani</a:t>
            </a:r>
            <a:r>
              <a:rPr lang="en-US" dirty="0"/>
              <a:t>, M. Welling, C. Cortes, N. D. Lawrence, &amp; K. Q. Weinberger (Eds.), </a:t>
            </a:r>
            <a:r>
              <a:rPr lang="en-US" i="1" dirty="0"/>
              <a:t>Advances in Neural Information Processing Systems 27</a:t>
            </a:r>
            <a:r>
              <a:rPr lang="en-US" dirty="0"/>
              <a:t> (pp. 2672–2680). Curran Associates, Inc. Retrieved from http://</a:t>
            </a:r>
            <a:r>
              <a:rPr lang="en-US" dirty="0" err="1"/>
              <a:t>papers.nips.cc</a:t>
            </a:r>
            <a:r>
              <a:rPr lang="en-US" dirty="0"/>
              <a:t>/paper/5423-generative-adversarial-nets.pdf</a:t>
            </a:r>
          </a:p>
          <a:p>
            <a:pPr marL="460375" indent="-452438">
              <a:spcBef>
                <a:spcPts val="0"/>
              </a:spcBef>
              <a:buNone/>
            </a:pPr>
            <a:r>
              <a:rPr lang="en-US" dirty="0"/>
              <a:t>Pons, J., </a:t>
            </a:r>
            <a:r>
              <a:rPr lang="en-US" dirty="0" err="1"/>
              <a:t>Slizovskaia</a:t>
            </a:r>
            <a:r>
              <a:rPr lang="en-US" dirty="0"/>
              <a:t>, O., Gong, R., Gómez, E., &amp; Serra, X. (2017). Timbre Analysis of Music Audio Signals with Convolutional Neural Networks. </a:t>
            </a:r>
            <a:r>
              <a:rPr lang="en-US" i="1" dirty="0" err="1"/>
              <a:t>CoRR</a:t>
            </a:r>
            <a:r>
              <a:rPr lang="en-US" dirty="0"/>
              <a:t>, </a:t>
            </a:r>
            <a:r>
              <a:rPr lang="en-US" i="1" dirty="0"/>
              <a:t>abs/1703.06697</a:t>
            </a:r>
            <a:r>
              <a:rPr lang="en-US" dirty="0"/>
              <a:t>. Retrieved from http://</a:t>
            </a:r>
            <a:r>
              <a:rPr lang="en-US" dirty="0" err="1"/>
              <a:t>arxiv.org</a:t>
            </a:r>
            <a:r>
              <a:rPr lang="en-US" dirty="0"/>
              <a:t>/abs/1703.06697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749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lternate Process 18">
            <a:extLst>
              <a:ext uri="{FF2B5EF4-FFF2-40B4-BE49-F238E27FC236}">
                <a16:creationId xmlns:a16="http://schemas.microsoft.com/office/drawing/2014/main" id="{8BB5A31E-F5FE-5343-9F34-DFE77AA9AACE}"/>
              </a:ext>
            </a:extLst>
          </p:cNvPr>
          <p:cNvSpPr/>
          <p:nvPr/>
        </p:nvSpPr>
        <p:spPr>
          <a:xfrm>
            <a:off x="2240687" y="4428445"/>
            <a:ext cx="956733" cy="956733"/>
          </a:xfrm>
          <a:prstGeom prst="flowChartAlternateProcess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8" name="Alternate Process 17">
            <a:extLst>
              <a:ext uri="{FF2B5EF4-FFF2-40B4-BE49-F238E27FC236}">
                <a16:creationId xmlns:a16="http://schemas.microsoft.com/office/drawing/2014/main" id="{04C8F305-42D9-3E47-B01B-17484143A96E}"/>
              </a:ext>
            </a:extLst>
          </p:cNvPr>
          <p:cNvSpPr/>
          <p:nvPr/>
        </p:nvSpPr>
        <p:spPr>
          <a:xfrm>
            <a:off x="2155362" y="4523393"/>
            <a:ext cx="956733" cy="956733"/>
          </a:xfrm>
          <a:prstGeom prst="flowChartAlternateProcess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46E0EC-059B-EF48-A4FF-6EBFE9639875}"/>
              </a:ext>
            </a:extLst>
          </p:cNvPr>
          <p:cNvSpPr txBox="1"/>
          <p:nvPr/>
        </p:nvSpPr>
        <p:spPr>
          <a:xfrm>
            <a:off x="3255745" y="636198"/>
            <a:ext cx="1614823" cy="2068286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Alternate Process 3">
            <a:extLst>
              <a:ext uri="{FF2B5EF4-FFF2-40B4-BE49-F238E27FC236}">
                <a16:creationId xmlns:a16="http://schemas.microsoft.com/office/drawing/2014/main" id="{BA22424A-CD87-C841-A569-0C6EB45EF5E2}"/>
              </a:ext>
            </a:extLst>
          </p:cNvPr>
          <p:cNvSpPr/>
          <p:nvPr/>
        </p:nvSpPr>
        <p:spPr>
          <a:xfrm>
            <a:off x="3342883" y="788597"/>
            <a:ext cx="1440543" cy="75474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Training</a:t>
            </a:r>
          </a:p>
          <a:p>
            <a:pPr algn="ctr"/>
            <a:r>
              <a:rPr lang="en-US" sz="1400" dirty="0"/>
              <a:t>spectrograms</a:t>
            </a:r>
          </a:p>
          <a:p>
            <a:pPr algn="ctr"/>
            <a:r>
              <a:rPr lang="en-US" sz="1400" dirty="0"/>
              <a:t>“Real” data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8706522B-451A-B94D-8C74-2A68A098F842}"/>
              </a:ext>
            </a:extLst>
          </p:cNvPr>
          <p:cNvSpPr/>
          <p:nvPr/>
        </p:nvSpPr>
        <p:spPr>
          <a:xfrm>
            <a:off x="5046500" y="1459882"/>
            <a:ext cx="878113" cy="4209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Input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DEFD4D-99B5-AA45-B236-A628CCF94919}"/>
              </a:ext>
            </a:extLst>
          </p:cNvPr>
          <p:cNvSpPr txBox="1"/>
          <p:nvPr/>
        </p:nvSpPr>
        <p:spPr>
          <a:xfrm>
            <a:off x="5872603" y="392394"/>
            <a:ext cx="3519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Discriminator network</a:t>
            </a:r>
          </a:p>
        </p:txBody>
      </p:sp>
      <p:sp>
        <p:nvSpPr>
          <p:cNvPr id="8" name="Process 7">
            <a:extLst>
              <a:ext uri="{FF2B5EF4-FFF2-40B4-BE49-F238E27FC236}">
                <a16:creationId xmlns:a16="http://schemas.microsoft.com/office/drawing/2014/main" id="{BE8AEBAA-CEFA-8640-A4DB-171D2EB0ED97}"/>
              </a:ext>
            </a:extLst>
          </p:cNvPr>
          <p:cNvSpPr/>
          <p:nvPr/>
        </p:nvSpPr>
        <p:spPr>
          <a:xfrm>
            <a:off x="6012280" y="999080"/>
            <a:ext cx="2560505" cy="148771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Discriminator Network</a:t>
            </a:r>
          </a:p>
          <a:p>
            <a:pPr algn="ctr"/>
            <a:r>
              <a:rPr lang="en-US" sz="2000" dirty="0"/>
              <a:t>D(x[, </a:t>
            </a:r>
            <a:r>
              <a:rPr lang="en-US" sz="2000" dirty="0" err="1"/>
              <a:t>param</a:t>
            </a:r>
            <a:r>
              <a:rPr lang="en-US" sz="2000" dirty="0"/>
              <a:t>.])</a:t>
            </a:r>
          </a:p>
          <a:p>
            <a:pPr algn="ctr"/>
            <a:r>
              <a:rPr lang="en-US" sz="1400" dirty="0"/>
              <a:t>Trained to decipher between real and fake spectrograms</a:t>
            </a:r>
          </a:p>
        </p:txBody>
      </p:sp>
      <p:sp>
        <p:nvSpPr>
          <p:cNvPr id="9" name="Alternate Process 8">
            <a:extLst>
              <a:ext uri="{FF2B5EF4-FFF2-40B4-BE49-F238E27FC236}">
                <a16:creationId xmlns:a16="http://schemas.microsoft.com/office/drawing/2014/main" id="{F90A6F63-46CE-0745-ABC0-C4E01A550E06}"/>
              </a:ext>
            </a:extLst>
          </p:cNvPr>
          <p:cNvSpPr/>
          <p:nvPr/>
        </p:nvSpPr>
        <p:spPr>
          <a:xfrm>
            <a:off x="3342884" y="1778094"/>
            <a:ext cx="1440543" cy="754743"/>
          </a:xfrm>
          <a:prstGeom prst="flowChartAlternateProcess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Generated</a:t>
            </a:r>
          </a:p>
          <a:p>
            <a:pPr algn="ctr"/>
            <a:r>
              <a:rPr lang="en-US" sz="1400" dirty="0"/>
              <a:t>spectrograms</a:t>
            </a:r>
          </a:p>
          <a:p>
            <a:pPr algn="ctr"/>
            <a:r>
              <a:rPr lang="en-US" sz="1400" dirty="0"/>
              <a:t>“Fake” data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E36FA322-73A5-D443-9C3A-94A439A41C4E}"/>
              </a:ext>
            </a:extLst>
          </p:cNvPr>
          <p:cNvSpPr/>
          <p:nvPr/>
        </p:nvSpPr>
        <p:spPr>
          <a:xfrm>
            <a:off x="8748193" y="1485282"/>
            <a:ext cx="880533" cy="4051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Output</a:t>
            </a:r>
          </a:p>
        </p:txBody>
      </p:sp>
      <p:sp>
        <p:nvSpPr>
          <p:cNvPr id="13" name="Alternate Process 12">
            <a:extLst>
              <a:ext uri="{FF2B5EF4-FFF2-40B4-BE49-F238E27FC236}">
                <a16:creationId xmlns:a16="http://schemas.microsoft.com/office/drawing/2014/main" id="{D1D1C321-6A65-4541-AD95-68C898FD9D6B}"/>
              </a:ext>
            </a:extLst>
          </p:cNvPr>
          <p:cNvSpPr/>
          <p:nvPr/>
        </p:nvSpPr>
        <p:spPr>
          <a:xfrm>
            <a:off x="9804134" y="1320811"/>
            <a:ext cx="1244600" cy="69558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# within 0-1</a:t>
            </a:r>
          </a:p>
          <a:p>
            <a:pPr algn="ctr"/>
            <a:r>
              <a:rPr lang="en-US" sz="1400" dirty="0"/>
              <a:t>0 = fake</a:t>
            </a:r>
          </a:p>
          <a:p>
            <a:pPr algn="ctr"/>
            <a:r>
              <a:rPr lang="en-US" sz="1400" dirty="0"/>
              <a:t>1= real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261D67-5948-1748-882A-D69B56D44C71}"/>
              </a:ext>
            </a:extLst>
          </p:cNvPr>
          <p:cNvSpPr txBox="1"/>
          <p:nvPr/>
        </p:nvSpPr>
        <p:spPr>
          <a:xfrm>
            <a:off x="4281624" y="3682889"/>
            <a:ext cx="3519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Generator network</a:t>
            </a:r>
          </a:p>
        </p:txBody>
      </p:sp>
      <p:sp>
        <p:nvSpPr>
          <p:cNvPr id="15" name="Process 14">
            <a:extLst>
              <a:ext uri="{FF2B5EF4-FFF2-40B4-BE49-F238E27FC236}">
                <a16:creationId xmlns:a16="http://schemas.microsoft.com/office/drawing/2014/main" id="{C316AFF7-70BF-8E49-97D9-C71B4619B971}"/>
              </a:ext>
            </a:extLst>
          </p:cNvPr>
          <p:cNvSpPr/>
          <p:nvPr/>
        </p:nvSpPr>
        <p:spPr>
          <a:xfrm>
            <a:off x="4191513" y="4217239"/>
            <a:ext cx="2708124" cy="1487714"/>
          </a:xfrm>
          <a:prstGeom prst="flowChartProcess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Generator Network</a:t>
            </a:r>
          </a:p>
          <a:p>
            <a:pPr algn="ctr"/>
            <a:r>
              <a:rPr lang="en-US" sz="1400" dirty="0"/>
              <a:t>Makes fake spectrograms; trained to ”trick” the generator network</a:t>
            </a:r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97BAC268-13F5-D845-A668-22B85514A6FA}"/>
              </a:ext>
            </a:extLst>
          </p:cNvPr>
          <p:cNvSpPr/>
          <p:nvPr/>
        </p:nvSpPr>
        <p:spPr>
          <a:xfrm>
            <a:off x="2045295" y="4618341"/>
            <a:ext cx="956733" cy="956733"/>
          </a:xfrm>
          <a:prstGeom prst="flowChartAlternateProcess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Random noise vectors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03AE09E1-2978-C04D-80D0-4BA36118E578}"/>
              </a:ext>
            </a:extLst>
          </p:cNvPr>
          <p:cNvSpPr/>
          <p:nvPr/>
        </p:nvSpPr>
        <p:spPr>
          <a:xfrm>
            <a:off x="3321248" y="4750637"/>
            <a:ext cx="674873" cy="420917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Input</a:t>
            </a:r>
          </a:p>
        </p:txBody>
      </p:sp>
      <p:sp>
        <p:nvSpPr>
          <p:cNvPr id="21" name="Alternate Process 20">
            <a:extLst>
              <a:ext uri="{FF2B5EF4-FFF2-40B4-BE49-F238E27FC236}">
                <a16:creationId xmlns:a16="http://schemas.microsoft.com/office/drawing/2014/main" id="{ABF97184-6CB6-F440-AB26-790AF7EF80C9}"/>
              </a:ext>
            </a:extLst>
          </p:cNvPr>
          <p:cNvSpPr/>
          <p:nvPr/>
        </p:nvSpPr>
        <p:spPr>
          <a:xfrm>
            <a:off x="8130986" y="4583723"/>
            <a:ext cx="1440543" cy="754743"/>
          </a:xfrm>
          <a:prstGeom prst="flowChartAlternateProcess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Generated</a:t>
            </a:r>
          </a:p>
          <a:p>
            <a:pPr algn="ctr"/>
            <a:r>
              <a:rPr lang="en-US" sz="1400" dirty="0"/>
              <a:t>Spectrograms</a:t>
            </a:r>
          </a:p>
          <a:p>
            <a:pPr algn="ctr"/>
            <a:r>
              <a:rPr lang="en-US" sz="1400" dirty="0"/>
              <a:t>“Fake” data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B9B82DE3-0042-2E46-84B9-A1D9DE0FFE65}"/>
              </a:ext>
            </a:extLst>
          </p:cNvPr>
          <p:cNvSpPr/>
          <p:nvPr/>
        </p:nvSpPr>
        <p:spPr>
          <a:xfrm>
            <a:off x="7091979" y="4721149"/>
            <a:ext cx="880533" cy="405191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Output</a:t>
            </a:r>
          </a:p>
        </p:txBody>
      </p:sp>
      <p:sp>
        <p:nvSpPr>
          <p:cNvPr id="24" name="U-Turn Arrow 23">
            <a:extLst>
              <a:ext uri="{FF2B5EF4-FFF2-40B4-BE49-F238E27FC236}">
                <a16:creationId xmlns:a16="http://schemas.microsoft.com/office/drawing/2014/main" id="{842B7D6D-409F-414A-BDC2-2287B19D3D9F}"/>
              </a:ext>
            </a:extLst>
          </p:cNvPr>
          <p:cNvSpPr/>
          <p:nvPr/>
        </p:nvSpPr>
        <p:spPr>
          <a:xfrm rot="5400000">
            <a:off x="10923641" y="1924852"/>
            <a:ext cx="1385927" cy="743857"/>
          </a:xfrm>
          <a:prstGeom prst="uturnArrow">
            <a:avLst>
              <a:gd name="adj1" fmla="val 27276"/>
              <a:gd name="adj2" fmla="val 2500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Alternate Process 24">
            <a:extLst>
              <a:ext uri="{FF2B5EF4-FFF2-40B4-BE49-F238E27FC236}">
                <a16:creationId xmlns:a16="http://schemas.microsoft.com/office/drawing/2014/main" id="{BB004BDC-B262-0D4F-92E5-68970CD6E981}"/>
              </a:ext>
            </a:extLst>
          </p:cNvPr>
          <p:cNvSpPr/>
          <p:nvPr/>
        </p:nvSpPr>
        <p:spPr>
          <a:xfrm>
            <a:off x="9245333" y="2296781"/>
            <a:ext cx="1803401" cy="10677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Correctness = </a:t>
            </a:r>
          </a:p>
          <a:p>
            <a:pPr algn="ctr"/>
            <a:r>
              <a:rPr lang="en-US" sz="1400" dirty="0"/>
              <a:t>log(D(real)) + </a:t>
            </a:r>
          </a:p>
          <a:p>
            <a:pPr algn="ctr"/>
            <a:r>
              <a:rPr lang="en-US" sz="1400" dirty="0"/>
              <a:t>log(1-D(generated))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F3926748-674B-F04C-B87D-3E8EC203DF48}"/>
              </a:ext>
            </a:extLst>
          </p:cNvPr>
          <p:cNvSpPr/>
          <p:nvPr/>
        </p:nvSpPr>
        <p:spPr>
          <a:xfrm flipH="1">
            <a:off x="5531451" y="2606061"/>
            <a:ext cx="3517940" cy="6392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5000"/>
              </a:lnSpc>
            </a:pPr>
            <a:r>
              <a:rPr lang="en-US" sz="1400" dirty="0" err="1"/>
              <a:t>Backpropogation</a:t>
            </a:r>
            <a:r>
              <a:rPr lang="en-US" sz="1400" dirty="0"/>
              <a:t> training: </a:t>
            </a:r>
          </a:p>
          <a:p>
            <a:pPr algn="ctr">
              <a:lnSpc>
                <a:spcPct val="75000"/>
              </a:lnSpc>
            </a:pPr>
            <a:r>
              <a:rPr lang="en-US" sz="1400" dirty="0"/>
              <a:t>maximize correctness using the gradient</a:t>
            </a:r>
          </a:p>
        </p:txBody>
      </p:sp>
      <p:sp>
        <p:nvSpPr>
          <p:cNvPr id="29" name="U-Turn Arrow 28">
            <a:extLst>
              <a:ext uri="{FF2B5EF4-FFF2-40B4-BE49-F238E27FC236}">
                <a16:creationId xmlns:a16="http://schemas.microsoft.com/office/drawing/2014/main" id="{3814CD36-D00D-7045-85B5-704B9269B3E3}"/>
              </a:ext>
            </a:extLst>
          </p:cNvPr>
          <p:cNvSpPr/>
          <p:nvPr/>
        </p:nvSpPr>
        <p:spPr>
          <a:xfrm rot="5400000">
            <a:off x="9626717" y="4948206"/>
            <a:ext cx="1598132" cy="1316627"/>
          </a:xfrm>
          <a:prstGeom prst="uturnArrow">
            <a:avLst>
              <a:gd name="adj1" fmla="val 14837"/>
              <a:gd name="adj2" fmla="val 17226"/>
              <a:gd name="adj3" fmla="val 23963"/>
              <a:gd name="adj4" fmla="val 43750"/>
              <a:gd name="adj5" fmla="val 100000"/>
            </a:avLst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Discriminator network </a:t>
            </a:r>
            <a:r>
              <a:rPr lang="en-US" dirty="0" err="1">
                <a:solidFill>
                  <a:schemeClr val="tx1"/>
                </a:solidFill>
              </a:rPr>
              <a:t>passthrough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Alternate Process 29">
            <a:extLst>
              <a:ext uri="{FF2B5EF4-FFF2-40B4-BE49-F238E27FC236}">
                <a16:creationId xmlns:a16="http://schemas.microsoft.com/office/drawing/2014/main" id="{EC253F32-B9A6-414F-AEAE-668A9C0D1A81}"/>
              </a:ext>
            </a:extLst>
          </p:cNvPr>
          <p:cNvSpPr/>
          <p:nvPr/>
        </p:nvSpPr>
        <p:spPr>
          <a:xfrm>
            <a:off x="7719168" y="5575074"/>
            <a:ext cx="1803400" cy="1073305"/>
          </a:xfrm>
          <a:prstGeom prst="flowChartAlternateProcess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Error = </a:t>
            </a:r>
          </a:p>
          <a:p>
            <a:pPr algn="ctr"/>
            <a:r>
              <a:rPr lang="en-US" sz="1400" dirty="0"/>
              <a:t>log(1-D(generated))</a:t>
            </a: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27F5516A-831E-ED43-A837-F1E916E5AD1F}"/>
              </a:ext>
            </a:extLst>
          </p:cNvPr>
          <p:cNvSpPr/>
          <p:nvPr/>
        </p:nvSpPr>
        <p:spPr>
          <a:xfrm flipH="1">
            <a:off x="3812407" y="5817866"/>
            <a:ext cx="3661859" cy="587720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5000"/>
              </a:lnSpc>
            </a:pPr>
            <a:r>
              <a:rPr lang="en-US" sz="1400" dirty="0" err="1"/>
              <a:t>Backpropogation</a:t>
            </a:r>
            <a:r>
              <a:rPr lang="en-US" sz="1400" dirty="0"/>
              <a:t> training: </a:t>
            </a:r>
          </a:p>
          <a:p>
            <a:pPr algn="ctr">
              <a:lnSpc>
                <a:spcPct val="75000"/>
              </a:lnSpc>
            </a:pPr>
            <a:r>
              <a:rPr lang="en-US" sz="1400" dirty="0"/>
              <a:t>minimize error using the negative gradient</a:t>
            </a:r>
          </a:p>
        </p:txBody>
      </p:sp>
      <p:sp>
        <p:nvSpPr>
          <p:cNvPr id="36" name="Bent Arrow 35">
            <a:extLst>
              <a:ext uri="{FF2B5EF4-FFF2-40B4-BE49-F238E27FC236}">
                <a16:creationId xmlns:a16="http://schemas.microsoft.com/office/drawing/2014/main" id="{DE31A698-CFFD-FD42-8563-AFD8781EF33E}"/>
              </a:ext>
            </a:extLst>
          </p:cNvPr>
          <p:cNvSpPr/>
          <p:nvPr/>
        </p:nvSpPr>
        <p:spPr>
          <a:xfrm flipH="1" flipV="1">
            <a:off x="3116760" y="2926372"/>
            <a:ext cx="1064529" cy="543075"/>
          </a:xfrm>
          <a:prstGeom prst="bentArrow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0800000"/>
              </a:camera>
              <a:lightRig rig="threePt" dir="t"/>
            </a:scene3d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Post-process</a:t>
            </a:r>
          </a:p>
        </p:txBody>
      </p:sp>
      <p:sp>
        <p:nvSpPr>
          <p:cNvPr id="37" name="Alternate Process 36">
            <a:extLst>
              <a:ext uri="{FF2B5EF4-FFF2-40B4-BE49-F238E27FC236}">
                <a16:creationId xmlns:a16="http://schemas.microsoft.com/office/drawing/2014/main" id="{844B527C-06CB-D344-A354-981E86B497A9}"/>
              </a:ext>
            </a:extLst>
          </p:cNvPr>
          <p:cNvSpPr/>
          <p:nvPr/>
        </p:nvSpPr>
        <p:spPr>
          <a:xfrm>
            <a:off x="1183826" y="2942816"/>
            <a:ext cx="1697462" cy="860558"/>
          </a:xfrm>
          <a:prstGeom prst="flowChartAlternateProcess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Generated audio</a:t>
            </a:r>
          </a:p>
        </p:txBody>
      </p:sp>
      <p:sp>
        <p:nvSpPr>
          <p:cNvPr id="32" name="Alternate Process 2">
            <a:extLst/>
          </p:cNvPr>
          <p:cNvSpPr/>
          <p:nvPr/>
        </p:nvSpPr>
        <p:spPr>
          <a:xfrm>
            <a:off x="421188" y="454335"/>
            <a:ext cx="1357086" cy="44916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Record clarinet playing</a:t>
            </a:r>
          </a:p>
        </p:txBody>
      </p:sp>
      <p:sp>
        <p:nvSpPr>
          <p:cNvPr id="33" name="Alternate Process 2">
            <a:extLst/>
          </p:cNvPr>
          <p:cNvSpPr/>
          <p:nvPr/>
        </p:nvSpPr>
        <p:spPr>
          <a:xfrm>
            <a:off x="423251" y="1251842"/>
            <a:ext cx="1357086" cy="46688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Extract from database</a:t>
            </a:r>
          </a:p>
        </p:txBody>
      </p:sp>
      <p:sp>
        <p:nvSpPr>
          <p:cNvPr id="34" name="TextBox 33">
            <a:extLst/>
          </p:cNvPr>
          <p:cNvSpPr txBox="1"/>
          <p:nvPr/>
        </p:nvSpPr>
        <p:spPr>
          <a:xfrm>
            <a:off x="964244" y="909662"/>
            <a:ext cx="901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or</a:t>
            </a:r>
          </a:p>
        </p:txBody>
      </p:sp>
      <p:sp>
        <p:nvSpPr>
          <p:cNvPr id="35" name="TextBox 34">
            <a:extLst/>
          </p:cNvPr>
          <p:cNvSpPr txBox="1"/>
          <p:nvPr/>
        </p:nvSpPr>
        <p:spPr>
          <a:xfrm>
            <a:off x="294382" y="339430"/>
            <a:ext cx="1651282" cy="1536799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8" name="Right Arrow 5">
            <a:extLst/>
          </p:cNvPr>
          <p:cNvSpPr/>
          <p:nvPr/>
        </p:nvSpPr>
        <p:spPr>
          <a:xfrm>
            <a:off x="2141606" y="721988"/>
            <a:ext cx="1026435" cy="8213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Pre-process</a:t>
            </a:r>
          </a:p>
        </p:txBody>
      </p:sp>
      <p:sp>
        <p:nvSpPr>
          <p:cNvPr id="2" name="Arrow: Up-Down 1"/>
          <p:cNvSpPr/>
          <p:nvPr/>
        </p:nvSpPr>
        <p:spPr>
          <a:xfrm>
            <a:off x="7200428" y="3333339"/>
            <a:ext cx="709358" cy="982579"/>
          </a:xfrm>
          <a:prstGeom prst="upDownArrow">
            <a:avLst>
              <a:gd name="adj1" fmla="val 35195"/>
              <a:gd name="adj2" fmla="val 41043"/>
            </a:avLst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742535" y="3618708"/>
            <a:ext cx="4123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Minimax adversarial competition/game</a:t>
            </a:r>
          </a:p>
        </p:txBody>
      </p:sp>
    </p:spTree>
    <p:extLst>
      <p:ext uri="{BB962C8B-B14F-4D97-AF65-F5344CB8AC3E}">
        <p14:creationId xmlns:p14="http://schemas.microsoft.com/office/powerpoint/2010/main" val="17498615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383</TotalTime>
  <Words>688</Words>
  <Application>Microsoft Macintosh PowerPoint</Application>
  <PresentationFormat>Widescreen</PresentationFormat>
  <Paragraphs>106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Tw Cen MT</vt:lpstr>
      <vt:lpstr>Circuit</vt:lpstr>
      <vt:lpstr>The use of a Generative adversarial network to generate instrument tones</vt:lpstr>
      <vt:lpstr>Variables and Hypothesis</vt:lpstr>
      <vt:lpstr>Scope</vt:lpstr>
      <vt:lpstr>Difference from previous research</vt:lpstr>
      <vt:lpstr>Current progress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use of a Generative adversarial network to generate instrument tones</dc:title>
  <dc:creator>JUSTIN ZHANG (1002983)</dc:creator>
  <cp:lastModifiedBy>JUSTIN ZHANG (1002983)</cp:lastModifiedBy>
  <cp:revision>32</cp:revision>
  <cp:lastPrinted>2018-04-27T01:35:52Z</cp:lastPrinted>
  <dcterms:created xsi:type="dcterms:W3CDTF">2018-04-25T02:28:40Z</dcterms:created>
  <dcterms:modified xsi:type="dcterms:W3CDTF">2018-04-27T01:39:49Z</dcterms:modified>
</cp:coreProperties>
</file>

<file path=docProps/thumbnail.jpeg>
</file>